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4"/>
  </p:notesMasterIdLst>
  <p:sldIdLst>
    <p:sldId id="266" r:id="rId5"/>
    <p:sldId id="267" r:id="rId6"/>
    <p:sldId id="268" r:id="rId7"/>
    <p:sldId id="269" r:id="rId8"/>
    <p:sldId id="270" r:id="rId9"/>
    <p:sldId id="271" r:id="rId10"/>
    <p:sldId id="272" r:id="rId11"/>
    <p:sldId id="273" r:id="rId12"/>
    <p:sldId id="274" r:id="rId13"/>
    <p:sldId id="275" r:id="rId14"/>
    <p:sldId id="276" r:id="rId15"/>
    <p:sldId id="278" r:id="rId16"/>
    <p:sldId id="279" r:id="rId17"/>
    <p:sldId id="280" r:id="rId18"/>
    <p:sldId id="281" r:id="rId19"/>
    <p:sldId id="277" r:id="rId20"/>
    <p:sldId id="285" r:id="rId21"/>
    <p:sldId id="282" r:id="rId22"/>
    <p:sldId id="28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32"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5/25/2021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DA85BB-8327-437A-900F-6A3DB7A5ABC9}"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5/25/2021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C5E6C6-E680-4C09-9A82-6D6D4A458B45}"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7BBFA-E374-465F-B18D-F6CE71921593}"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FA0BC-E7BB-4D55-8710-E8474A66771E}"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5/25/2021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EFD0D0-99D2-4A10-AC62-6E2E6CF7A9EE}" type="datetime1">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F7DEDF-EB2B-4F7F-B2DF-97C28C8FCBC9}" type="datetime1">
              <a:rPr lang="en-US" smtClean="0"/>
              <a:t>5/25/2021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780351-56D7-412F-9F2E-17819DF3B01D}" type="datetime1">
              <a:rPr lang="en-US" smtClean="0"/>
              <a:t>5/25/2021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5/25/2021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5/25/2021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5/25/2021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2" y="685799"/>
            <a:ext cx="8001000" cy="2971801"/>
          </a:xfrm>
        </p:spPr>
        <p:txBody>
          <a:bodyPr>
            <a:normAutofit/>
          </a:bodyPr>
          <a:lstStyle/>
          <a:p>
            <a:r>
              <a:rPr lang="en-US" sz="3600" dirty="0"/>
              <a:t>Bluetooth Controlled RC Car</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6765100" cy="1947333"/>
          </a:xfrm>
        </p:spPr>
        <p:txBody>
          <a:bodyPr>
            <a:normAutofit/>
          </a:bodyPr>
          <a:lstStyle/>
          <a:p>
            <a:r>
              <a:rPr lang="en-US" dirty="0" smtClean="0">
                <a:solidFill>
                  <a:schemeClr val="tx1"/>
                </a:solidFill>
              </a:rPr>
              <a:t>Prepared by : Medhat Ahmed Medhat</a:t>
            </a:r>
          </a:p>
          <a:p>
            <a:r>
              <a:rPr lang="en-US" dirty="0">
                <a:solidFill>
                  <a:schemeClr val="tx1"/>
                </a:solidFill>
              </a:rPr>
              <a:t>Registration Number:17100162</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Description </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r>
              <a:rPr lang="en-US" dirty="0" smtClean="0"/>
              <a:t>Arduino </a:t>
            </a:r>
            <a:r>
              <a:rPr lang="en-US" dirty="0"/>
              <a:t>software is used to put the instruction of whole functions of this system to the microcontroller. Here </a:t>
            </a:r>
            <a:r>
              <a:rPr lang="en-US" dirty="0" smtClean="0"/>
              <a:t>we use </a:t>
            </a:r>
            <a:r>
              <a:rPr lang="en-US" dirty="0"/>
              <a:t>programming language </a:t>
            </a:r>
            <a:r>
              <a:rPr lang="en-US" dirty="0" smtClean="0"/>
              <a:t>‘C</a:t>
            </a:r>
            <a:r>
              <a:rPr lang="en-US" dirty="0"/>
              <a:t>‘ for </a:t>
            </a:r>
            <a:r>
              <a:rPr lang="en-US" dirty="0" smtClean="0"/>
              <a:t>coding.</a:t>
            </a:r>
          </a:p>
          <a:p>
            <a:pPr marL="0" indent="0">
              <a:buNone/>
            </a:pPr>
            <a:r>
              <a:rPr lang="en-US" dirty="0" smtClean="0"/>
              <a:t>Android Studio is used to develop the mobile application that controls the car using programming language ‘JAVA’</a:t>
            </a:r>
          </a:p>
          <a:p>
            <a:pPr marL="0" indent="0">
              <a:buNone/>
            </a:pPr>
            <a:r>
              <a:rPr lang="en-US" dirty="0" smtClean="0"/>
              <a:t>By using these two softwares </a:t>
            </a:r>
            <a:r>
              <a:rPr lang="en-US" dirty="0"/>
              <a:t>we put the data </a:t>
            </a:r>
            <a:r>
              <a:rPr lang="en-US" dirty="0" smtClean="0"/>
              <a:t>and </a:t>
            </a:r>
            <a:r>
              <a:rPr lang="en-US" dirty="0"/>
              <a:t>instruction for </a:t>
            </a:r>
            <a:r>
              <a:rPr lang="en-US" dirty="0" smtClean="0"/>
              <a:t>forward,backward</a:t>
            </a:r>
            <a:r>
              <a:rPr lang="en-US" dirty="0"/>
              <a:t>, left, right operation of this system.</a:t>
            </a:r>
          </a:p>
          <a:p>
            <a:pPr>
              <a:buFont typeface="Arial" panose="020B0604020202020204" pitchFamily="34" charset="0"/>
              <a:buChar char="•"/>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24446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the operation works ?</a:t>
            </a:r>
            <a:endParaRPr lang="en-US" dirty="0"/>
          </a:p>
        </p:txBody>
      </p:sp>
      <p:sp>
        <p:nvSpPr>
          <p:cNvPr id="3" name="Content Placeholder 2"/>
          <p:cNvSpPr>
            <a:spLocks noGrp="1"/>
          </p:cNvSpPr>
          <p:nvPr>
            <p:ph idx="1"/>
          </p:nvPr>
        </p:nvSpPr>
        <p:spPr>
          <a:xfrm>
            <a:off x="836023" y="1288869"/>
            <a:ext cx="8382589" cy="3508587"/>
          </a:xfrm>
        </p:spPr>
        <p:txBody>
          <a:bodyPr>
            <a:normAutofit fontScale="92500" lnSpcReduction="10000"/>
          </a:bodyPr>
          <a:lstStyle/>
          <a:p>
            <a:pPr marL="0" indent="0">
              <a:buNone/>
            </a:pPr>
            <a:r>
              <a:rPr lang="en-US" dirty="0" smtClean="0"/>
              <a:t>The Arduino program </a:t>
            </a:r>
            <a:r>
              <a:rPr lang="en-US" dirty="0"/>
              <a:t>is stored in the </a:t>
            </a:r>
            <a:r>
              <a:rPr lang="en-US" dirty="0" smtClean="0"/>
              <a:t>EEPROM </a:t>
            </a:r>
            <a:r>
              <a:rPr lang="en-US" dirty="0"/>
              <a:t>of the microcontroller, which is present in the NodeMCU </a:t>
            </a:r>
            <a:r>
              <a:rPr lang="en-US" dirty="0" smtClean="0"/>
              <a:t>ESP8266.</a:t>
            </a:r>
          </a:p>
          <a:p>
            <a:pPr marL="0" indent="0">
              <a:buNone/>
            </a:pPr>
            <a:r>
              <a:rPr lang="en-US" dirty="0" smtClean="0"/>
              <a:t>In </a:t>
            </a:r>
            <a:r>
              <a:rPr lang="en-US" dirty="0"/>
              <a:t>android application when we press </a:t>
            </a:r>
            <a:r>
              <a:rPr lang="en-US" dirty="0" smtClean="0"/>
              <a:t>a </a:t>
            </a:r>
            <a:r>
              <a:rPr lang="en-US" dirty="0"/>
              <a:t>button, a corresponding signal is sent through the Bluetooth </a:t>
            </a:r>
            <a:r>
              <a:rPr lang="en-US" dirty="0" smtClean="0"/>
              <a:t>to Bluetooth </a:t>
            </a:r>
            <a:r>
              <a:rPr lang="en-US" dirty="0"/>
              <a:t>module (HC-05) which is connected </a:t>
            </a:r>
            <a:r>
              <a:rPr lang="en-US" dirty="0" smtClean="0"/>
              <a:t>with </a:t>
            </a:r>
            <a:r>
              <a:rPr lang="en-US" dirty="0"/>
              <a:t>the </a:t>
            </a:r>
            <a:r>
              <a:rPr lang="en-US" dirty="0" smtClean="0"/>
              <a:t>NodeMCUESP8266</a:t>
            </a:r>
          </a:p>
          <a:p>
            <a:pPr marL="0" indent="0">
              <a:buNone/>
            </a:pPr>
            <a:r>
              <a:rPr lang="en-US" dirty="0"/>
              <a:t>When signal data arrives the NodeMCU ESP8266 the pin </a:t>
            </a:r>
            <a:r>
              <a:rPr lang="en-US" dirty="0" smtClean="0"/>
              <a:t>which </a:t>
            </a:r>
            <a:r>
              <a:rPr lang="en-US" dirty="0"/>
              <a:t>corresponds to the particular input is set to high. </a:t>
            </a:r>
            <a:endParaRPr lang="en-US" dirty="0" smtClean="0"/>
          </a:p>
          <a:p>
            <a:pPr marL="0" indent="0">
              <a:buNone/>
            </a:pPr>
            <a:r>
              <a:rPr lang="en-US" dirty="0" smtClean="0"/>
              <a:t>Now </a:t>
            </a:r>
            <a:r>
              <a:rPr lang="en-US" dirty="0"/>
              <a:t>that pin gives the output to the motor driver </a:t>
            </a:r>
            <a:r>
              <a:rPr lang="en-US" dirty="0" smtClean="0"/>
              <a:t>section</a:t>
            </a:r>
            <a:r>
              <a:rPr lang="en-US" dirty="0"/>
              <a:t>. Motor driver switches accordingly the data bit, if the data bit is low then the corresponding pin of the </a:t>
            </a:r>
            <a:r>
              <a:rPr lang="en-US" dirty="0" smtClean="0"/>
              <a:t>motor </a:t>
            </a:r>
            <a:r>
              <a:rPr lang="en-US" dirty="0"/>
              <a:t>driver doesn‘t work else high bit then the corresponding pin of the motor driver is on. </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8546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from the android application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332" y="427700"/>
            <a:ext cx="1827627" cy="40596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675687" y="-971484"/>
            <a:ext cx="3087439" cy="6858000"/>
          </a:xfrm>
          <a:prstGeom prst="rect">
            <a:avLst/>
          </a:prstGeom>
        </p:spPr>
      </p:pic>
    </p:spTree>
    <p:extLst>
      <p:ext uri="{BB962C8B-B14F-4D97-AF65-F5344CB8AC3E}">
        <p14:creationId xmlns:p14="http://schemas.microsoft.com/office/powerpoint/2010/main" val="332863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from the android application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7824" y="520337"/>
            <a:ext cx="1627338" cy="36147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083503" y="-1101295"/>
            <a:ext cx="3087439" cy="6858000"/>
          </a:xfrm>
          <a:prstGeom prst="rect">
            <a:avLst/>
          </a:prstGeom>
        </p:spPr>
      </p:pic>
    </p:spTree>
    <p:extLst>
      <p:ext uri="{BB962C8B-B14F-4D97-AF65-F5344CB8AC3E}">
        <p14:creationId xmlns:p14="http://schemas.microsoft.com/office/powerpoint/2010/main" val="176541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548292"/>
            <a:ext cx="8534400" cy="1507067"/>
          </a:xfrm>
        </p:spPr>
        <p:txBody>
          <a:bodyPr/>
          <a:lstStyle/>
          <a:p>
            <a:r>
              <a:rPr lang="en-US" dirty="0" smtClean="0"/>
              <a:t>Screenshots from the android application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424" y="585662"/>
            <a:ext cx="1627338" cy="36147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531" y="98212"/>
            <a:ext cx="2066233" cy="4589638"/>
          </a:xfrm>
          <a:prstGeom prst="rect">
            <a:avLst/>
          </a:prstGeom>
        </p:spPr>
      </p:pic>
    </p:spTree>
    <p:extLst>
      <p:ext uri="{BB962C8B-B14F-4D97-AF65-F5344CB8AC3E}">
        <p14:creationId xmlns:p14="http://schemas.microsoft.com/office/powerpoint/2010/main" val="165401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from the android application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636" y="213842"/>
            <a:ext cx="1923905" cy="427348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97" y="227788"/>
            <a:ext cx="1917626" cy="42595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240" y="227788"/>
            <a:ext cx="1917626" cy="42595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2183" y="220814"/>
            <a:ext cx="1923904" cy="4273489"/>
          </a:xfrm>
          <a:prstGeom prst="rect">
            <a:avLst/>
          </a:prstGeom>
        </p:spPr>
      </p:pic>
    </p:spTree>
    <p:extLst>
      <p:ext uri="{BB962C8B-B14F-4D97-AF65-F5344CB8AC3E}">
        <p14:creationId xmlns:p14="http://schemas.microsoft.com/office/powerpoint/2010/main" val="374170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dirty="0"/>
              <a:t>The above model </a:t>
            </a:r>
            <a:r>
              <a:rPr lang="en-US" dirty="0" smtClean="0"/>
              <a:t>describes </a:t>
            </a:r>
            <a:r>
              <a:rPr lang="en-US" dirty="0"/>
              <a:t>how the </a:t>
            </a:r>
            <a:r>
              <a:rPr lang="en-US" dirty="0" smtClean="0"/>
              <a:t>arduino </a:t>
            </a:r>
            <a:r>
              <a:rPr lang="en-US" dirty="0"/>
              <a:t>programs the car motor module and by </a:t>
            </a:r>
            <a:r>
              <a:rPr lang="en-US" dirty="0" smtClean="0"/>
              <a:t>wireless connection </a:t>
            </a:r>
            <a:r>
              <a:rPr lang="en-US" dirty="0"/>
              <a:t>we actually rotate the wheels and </a:t>
            </a:r>
            <a:r>
              <a:rPr lang="en-US" dirty="0" smtClean="0"/>
              <a:t>give </a:t>
            </a:r>
            <a:r>
              <a:rPr lang="en-US" dirty="0"/>
              <a:t>direction to the car.</a:t>
            </a:r>
          </a:p>
          <a:p>
            <a:endParaRPr lang="en-US" dirty="0"/>
          </a:p>
        </p:txBody>
      </p:sp>
    </p:spTree>
    <p:extLst>
      <p:ext uri="{BB962C8B-B14F-4D97-AF65-F5344CB8AC3E}">
        <p14:creationId xmlns:p14="http://schemas.microsoft.com/office/powerpoint/2010/main" val="232053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Codes</a:t>
            </a:r>
            <a:endParaRPr lang="en-US" dirty="0"/>
          </a:p>
        </p:txBody>
      </p:sp>
      <p:sp>
        <p:nvSpPr>
          <p:cNvPr id="3" name="Content Placeholder 2"/>
          <p:cNvSpPr>
            <a:spLocks noGrp="1"/>
          </p:cNvSpPr>
          <p:nvPr>
            <p:ph idx="1"/>
          </p:nvPr>
        </p:nvSpPr>
        <p:spPr/>
        <p:txBody>
          <a:bodyPr/>
          <a:lstStyle/>
          <a:p>
            <a:r>
              <a:rPr lang="en-US" dirty="0" smtClean="0"/>
              <a:t>Github Source code for the android application:</a:t>
            </a:r>
          </a:p>
          <a:p>
            <a:pPr marL="0" indent="0">
              <a:buNone/>
            </a:pPr>
            <a:r>
              <a:rPr lang="en-US" u="sng" dirty="0" smtClean="0"/>
              <a:t>https</a:t>
            </a:r>
            <a:r>
              <a:rPr lang="en-US" u="sng" dirty="0"/>
              <a:t>://</a:t>
            </a:r>
            <a:r>
              <a:rPr lang="en-US" u="sng" dirty="0" smtClean="0"/>
              <a:t>github.com/Medhat-Ahmed-15/Bluetooth-Car-Controller-Android-App</a:t>
            </a:r>
          </a:p>
          <a:p>
            <a:endParaRPr lang="en-US" u="sng" dirty="0"/>
          </a:p>
          <a:p>
            <a:r>
              <a:rPr lang="en-US" dirty="0"/>
              <a:t>Github Source code for the </a:t>
            </a:r>
            <a:r>
              <a:rPr lang="en-US" dirty="0" smtClean="0"/>
              <a:t>arduino program:</a:t>
            </a:r>
            <a:endParaRPr lang="en-US" u="sng" dirty="0"/>
          </a:p>
          <a:p>
            <a:pPr marL="0" indent="0">
              <a:buNone/>
            </a:pPr>
            <a:r>
              <a:rPr lang="en-US" u="sng" dirty="0" smtClean="0"/>
              <a:t>https://github.com/Medhat-Ahmed-15/Bluetooth-car-controller-arduino-program</a:t>
            </a:r>
          </a:p>
        </p:txBody>
      </p:sp>
    </p:spTree>
    <p:extLst>
      <p:ext uri="{BB962C8B-B14F-4D97-AF65-F5344CB8AC3E}">
        <p14:creationId xmlns:p14="http://schemas.microsoft.com/office/powerpoint/2010/main" val="1342369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1)Wang</a:t>
            </a:r>
            <a:r>
              <a:rPr lang="en-US" dirty="0"/>
              <a:t>, F.Q. (2012) Research New Type of Supply Chain Management Model Based </a:t>
            </a:r>
            <a:r>
              <a:rPr lang="en-US" dirty="0" smtClean="0"/>
              <a:t>on theTechnology of </a:t>
            </a:r>
            <a:r>
              <a:rPr lang="en-US" dirty="0"/>
              <a:t>Internet of Things—With Radio Frequency Identification (RFID) Technology as an Example. </a:t>
            </a:r>
            <a:endParaRPr lang="en-US" dirty="0" smtClean="0"/>
          </a:p>
          <a:p>
            <a:pPr marL="0" indent="0">
              <a:buNone/>
            </a:pPr>
            <a:endParaRPr lang="en-US" dirty="0"/>
          </a:p>
          <a:p>
            <a:pPr marL="0" indent="0">
              <a:buNone/>
            </a:pPr>
            <a:r>
              <a:rPr lang="en-US" dirty="0" smtClean="0"/>
              <a:t>2) </a:t>
            </a:r>
            <a:r>
              <a:rPr lang="en-US" dirty="0"/>
              <a:t>Shen, S.B., Fang, Q.L. and Zong, P. (2009) Research of Internet of Things and related technology. </a:t>
            </a:r>
            <a:r>
              <a:rPr lang="en-US" dirty="0" smtClean="0"/>
              <a:t>Journal </a:t>
            </a:r>
            <a:r>
              <a:rPr lang="en-US" dirty="0"/>
              <a:t>of Nanjing University of Posts and Telecommunications (Natural Science), 6, 1-11. </a:t>
            </a:r>
            <a:endParaRPr lang="en-US" dirty="0" smtClean="0"/>
          </a:p>
          <a:p>
            <a:pPr marL="0" indent="0">
              <a:buNone/>
            </a:pPr>
            <a:endParaRPr lang="en-US" dirty="0"/>
          </a:p>
          <a:p>
            <a:pPr marL="0" indent="0">
              <a:buNone/>
            </a:pPr>
            <a:r>
              <a:rPr lang="en-US" dirty="0" smtClean="0"/>
              <a:t>3) </a:t>
            </a:r>
            <a:r>
              <a:rPr lang="en-US" dirty="0"/>
              <a:t>Wang, B.Y. (2009) Summary of IOT Technology Research. Journal of Electronic Measurement and </a:t>
            </a:r>
            <a:r>
              <a:rPr lang="en-US" dirty="0" smtClean="0"/>
              <a:t>Instrument</a:t>
            </a:r>
            <a:r>
              <a:rPr lang="en-US" dirty="0"/>
              <a:t>, 12, 1-7. </a:t>
            </a:r>
            <a:endParaRPr lang="en-US" dirty="0" smtClean="0"/>
          </a:p>
          <a:p>
            <a:pPr marL="0" indent="0">
              <a:buNone/>
            </a:pPr>
            <a:endParaRPr lang="en-US" dirty="0"/>
          </a:p>
          <a:p>
            <a:pPr marL="0" indent="0">
              <a:buNone/>
            </a:pPr>
            <a:r>
              <a:rPr lang="en-US" dirty="0" smtClean="0"/>
              <a:t>4) </a:t>
            </a:r>
            <a:r>
              <a:rPr lang="en-US" dirty="0"/>
              <a:t>Lin, G. (2012) Research on Complex Event of Supply Chain Decision Support Based on Internet of </a:t>
            </a:r>
            <a:r>
              <a:rPr lang="en-US" dirty="0" smtClean="0"/>
              <a:t>Things</a:t>
            </a:r>
            <a:r>
              <a:rPr lang="en-US" dirty="0"/>
              <a:t>. </a:t>
            </a:r>
          </a:p>
          <a:p>
            <a:pPr marL="0" indent="0">
              <a:buNone/>
            </a:pPr>
            <a:r>
              <a:rPr lang="en-US" dirty="0" smtClean="0"/>
              <a:t>5) </a:t>
            </a:r>
            <a:r>
              <a:rPr lang="en-US" dirty="0"/>
              <a:t>Han, Y. and Chai, Y.T. (2011) The Architecture Reference of Flexible Supply Chain Simulation </a:t>
            </a:r>
            <a:r>
              <a:rPr lang="en-US" dirty="0" smtClean="0"/>
              <a:t>System</a:t>
            </a:r>
            <a:r>
              <a:rPr lang="en-US" dirty="0"/>
              <a:t>. Journal of System Simulation, 6, 1270-1278. </a:t>
            </a:r>
          </a:p>
          <a:p>
            <a:endParaRPr lang="en-US" dirty="0"/>
          </a:p>
        </p:txBody>
      </p:sp>
    </p:spTree>
    <p:extLst>
      <p:ext uri="{BB962C8B-B14F-4D97-AF65-F5344CB8AC3E}">
        <p14:creationId xmlns:p14="http://schemas.microsoft.com/office/powerpoint/2010/main" val="2255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425" y="1613974"/>
            <a:ext cx="3210576" cy="3210576"/>
          </a:xfrm>
          <a:prstGeom prst="rect">
            <a:avLst/>
          </a:prstGeom>
        </p:spPr>
      </p:pic>
    </p:spTree>
    <p:extLst>
      <p:ext uri="{BB962C8B-B14F-4D97-AF65-F5344CB8AC3E}">
        <p14:creationId xmlns:p14="http://schemas.microsoft.com/office/powerpoint/2010/main" val="26084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effectLst>
            <a:glow rad="63500">
              <a:schemeClr val="accent2">
                <a:satMod val="175000"/>
                <a:alpha val="40000"/>
              </a:schemeClr>
            </a:glow>
          </a:effectLst>
        </p:spPr>
        <p:txBody>
          <a:bodyPr>
            <a:normAutofit fontScale="77500" lnSpcReduction="20000"/>
          </a:bodyPr>
          <a:lstStyle/>
          <a:p>
            <a:pPr marL="0" indent="0">
              <a:buNone/>
            </a:pPr>
            <a:r>
              <a:rPr lang="en-US" dirty="0">
                <a:solidFill>
                  <a:schemeClr val="bg1">
                    <a:lumMod val="95000"/>
                    <a:lumOff val="5000"/>
                  </a:schemeClr>
                </a:solidFill>
              </a:rPr>
              <a:t>This is an Arduino based, Bluetooth controlled RC car. It is controlled by a smart phone application. </a:t>
            </a:r>
          </a:p>
          <a:p>
            <a:pPr marL="0" indent="0">
              <a:buNone/>
            </a:pPr>
            <a:r>
              <a:rPr lang="en-US" dirty="0">
                <a:solidFill>
                  <a:schemeClr val="bg1">
                    <a:lumMod val="95000"/>
                    <a:lumOff val="5000"/>
                  </a:schemeClr>
                </a:solidFill>
              </a:rPr>
              <a:t>Bluetooth controlled car is controlled by using Android mobile phone instead of any other method like </a:t>
            </a:r>
          </a:p>
          <a:p>
            <a:pPr marL="0" indent="0">
              <a:buNone/>
            </a:pPr>
            <a:r>
              <a:rPr lang="en-US" dirty="0">
                <a:solidFill>
                  <a:schemeClr val="bg1">
                    <a:lumMod val="95000"/>
                    <a:lumOff val="5000"/>
                  </a:schemeClr>
                </a:solidFill>
              </a:rPr>
              <a:t>buttons, gesture etc. Here only needs to </a:t>
            </a:r>
            <a:r>
              <a:rPr lang="en-US" u="sng" dirty="0">
                <a:solidFill>
                  <a:schemeClr val="bg1">
                    <a:lumMod val="95000"/>
                    <a:lumOff val="5000"/>
                  </a:schemeClr>
                </a:solidFill>
              </a:rPr>
              <a:t>touch </a:t>
            </a:r>
            <a:r>
              <a:rPr lang="en-US" u="sng" dirty="0" smtClean="0">
                <a:solidFill>
                  <a:schemeClr val="bg1">
                    <a:lumMod val="95000"/>
                    <a:lumOff val="5000"/>
                  </a:schemeClr>
                </a:solidFill>
              </a:rPr>
              <a:t>buttons </a:t>
            </a:r>
            <a:r>
              <a:rPr lang="en-US" dirty="0" smtClean="0">
                <a:solidFill>
                  <a:schemeClr val="bg1">
                    <a:lumMod val="95000"/>
                    <a:lumOff val="5000"/>
                  </a:schemeClr>
                </a:solidFill>
              </a:rPr>
              <a:t>or </a:t>
            </a:r>
            <a:r>
              <a:rPr lang="en-US" u="sng" dirty="0" smtClean="0">
                <a:solidFill>
                  <a:schemeClr val="bg1">
                    <a:lumMod val="95000"/>
                    <a:lumOff val="5000"/>
                  </a:schemeClr>
                </a:solidFill>
              </a:rPr>
              <a:t>tilt motion </a:t>
            </a:r>
            <a:r>
              <a:rPr lang="en-US" dirty="0" smtClean="0">
                <a:solidFill>
                  <a:schemeClr val="bg1">
                    <a:lumMod val="95000"/>
                    <a:lumOff val="5000"/>
                  </a:schemeClr>
                </a:solidFill>
              </a:rPr>
              <a:t>or </a:t>
            </a:r>
          </a:p>
          <a:p>
            <a:pPr marL="0" indent="0">
              <a:buNone/>
            </a:pPr>
            <a:r>
              <a:rPr lang="en-US" u="sng" dirty="0" smtClean="0">
                <a:solidFill>
                  <a:schemeClr val="bg1">
                    <a:lumMod val="95000"/>
                    <a:lumOff val="5000"/>
                  </a:schemeClr>
                </a:solidFill>
              </a:rPr>
              <a:t>voice control </a:t>
            </a:r>
            <a:r>
              <a:rPr lang="en-US" dirty="0" smtClean="0">
                <a:solidFill>
                  <a:schemeClr val="bg1">
                    <a:lumMod val="95000"/>
                    <a:lumOff val="5000"/>
                  </a:schemeClr>
                </a:solidFill>
              </a:rPr>
              <a:t> </a:t>
            </a:r>
            <a:r>
              <a:rPr lang="en-US" dirty="0">
                <a:solidFill>
                  <a:schemeClr val="bg1">
                    <a:lumMod val="95000"/>
                    <a:lumOff val="5000"/>
                  </a:schemeClr>
                </a:solidFill>
              </a:rPr>
              <a:t>in android phone to control the car in forward, </a:t>
            </a:r>
            <a:endParaRPr lang="en-US" dirty="0" smtClean="0">
              <a:solidFill>
                <a:schemeClr val="bg1">
                  <a:lumMod val="95000"/>
                  <a:lumOff val="5000"/>
                </a:schemeClr>
              </a:solidFill>
            </a:endParaRPr>
          </a:p>
          <a:p>
            <a:pPr marL="0" indent="0">
              <a:buNone/>
            </a:pPr>
            <a:r>
              <a:rPr lang="en-US" dirty="0" smtClean="0">
                <a:solidFill>
                  <a:schemeClr val="bg1">
                    <a:lumMod val="95000"/>
                    <a:lumOff val="5000"/>
                  </a:schemeClr>
                </a:solidFill>
              </a:rPr>
              <a:t>backward, left and right directions. So here android phone is used as transmitting device and Bluetooth </a:t>
            </a:r>
          </a:p>
          <a:p>
            <a:pPr marL="0" indent="0">
              <a:buNone/>
            </a:pPr>
            <a:r>
              <a:rPr lang="en-US" dirty="0" smtClean="0">
                <a:solidFill>
                  <a:schemeClr val="bg1">
                    <a:lumMod val="95000"/>
                    <a:lumOff val="5000"/>
                  </a:schemeClr>
                </a:solidFill>
              </a:rPr>
              <a:t>module </a:t>
            </a:r>
            <a:r>
              <a:rPr lang="en-US" dirty="0">
                <a:solidFill>
                  <a:schemeClr val="bg1">
                    <a:lumMod val="95000"/>
                    <a:lumOff val="5000"/>
                  </a:schemeClr>
                </a:solidFill>
              </a:rPr>
              <a:t>placed in car is used as receiver. Android phone will transmit command using its in-built Bluetooth </a:t>
            </a:r>
          </a:p>
          <a:p>
            <a:pPr marL="0" indent="0">
              <a:buNone/>
            </a:pPr>
            <a:r>
              <a:rPr lang="en-US" dirty="0">
                <a:solidFill>
                  <a:schemeClr val="bg1">
                    <a:lumMod val="95000"/>
                    <a:lumOff val="5000"/>
                  </a:schemeClr>
                </a:solidFill>
              </a:rPr>
              <a:t>to car so that it can move in the required direction like moving forward, reverse, turning left, turning right </a:t>
            </a:r>
          </a:p>
          <a:p>
            <a:pPr marL="0" indent="0">
              <a:buNone/>
            </a:pPr>
            <a:r>
              <a:rPr lang="en-US" dirty="0">
                <a:solidFill>
                  <a:schemeClr val="bg1">
                    <a:lumMod val="95000"/>
                    <a:lumOff val="5000"/>
                  </a:schemeClr>
                </a:solidFill>
              </a:rPr>
              <a:t>and stop. </a:t>
            </a:r>
          </a:p>
        </p:txBody>
      </p:sp>
    </p:spTree>
    <p:extLst>
      <p:ext uri="{BB962C8B-B14F-4D97-AF65-F5344CB8AC3E}">
        <p14:creationId xmlns:p14="http://schemas.microsoft.com/office/powerpoint/2010/main" val="926241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buFont typeface="Arial" panose="020B0604020202020204" pitchFamily="34" charset="0"/>
              <a:buChar char="•"/>
            </a:pPr>
            <a:r>
              <a:rPr lang="en-US" dirty="0" smtClean="0"/>
              <a:t>Hardware Components</a:t>
            </a:r>
            <a:endParaRPr lang="en-US" dirty="0"/>
          </a:p>
        </p:txBody>
      </p:sp>
      <p:sp>
        <p:nvSpPr>
          <p:cNvPr id="3" name="Content Placeholder 2"/>
          <p:cNvSpPr>
            <a:spLocks noGrp="1"/>
          </p:cNvSpPr>
          <p:nvPr>
            <p:ph idx="1"/>
          </p:nvPr>
        </p:nvSpPr>
        <p:spPr/>
        <p:txBody>
          <a:bodyPr/>
          <a:lstStyle/>
          <a:p>
            <a:r>
              <a:rPr lang="en-US" dirty="0"/>
              <a:t>Arduino </a:t>
            </a:r>
            <a:r>
              <a:rPr lang="en-US" dirty="0" smtClean="0"/>
              <a:t>Uno</a:t>
            </a:r>
          </a:p>
          <a:p>
            <a:r>
              <a:rPr lang="en-US" dirty="0"/>
              <a:t>HC-05 Bluetooth </a:t>
            </a:r>
            <a:r>
              <a:rPr lang="en-US" dirty="0" smtClean="0"/>
              <a:t>Module</a:t>
            </a:r>
          </a:p>
          <a:p>
            <a:r>
              <a:rPr lang="en-US" dirty="0"/>
              <a:t>Motor Driver Module </a:t>
            </a:r>
            <a:r>
              <a:rPr lang="en-US" dirty="0" smtClean="0"/>
              <a:t>L298N</a:t>
            </a:r>
          </a:p>
          <a:p>
            <a:r>
              <a:rPr lang="en-US" dirty="0"/>
              <a:t>Micromors and Grippy </a:t>
            </a:r>
            <a:r>
              <a:rPr lang="en-US" dirty="0" smtClean="0"/>
              <a:t>Wheels</a:t>
            </a:r>
          </a:p>
          <a:p>
            <a:r>
              <a:rPr lang="en-US" dirty="0"/>
              <a:t>Jumper Wires </a:t>
            </a:r>
            <a:endParaRPr lang="en-US" dirty="0"/>
          </a:p>
        </p:txBody>
      </p:sp>
    </p:spTree>
    <p:extLst>
      <p:ext uri="{BB962C8B-B14F-4D97-AF65-F5344CB8AC3E}">
        <p14:creationId xmlns:p14="http://schemas.microsoft.com/office/powerpoint/2010/main" val="419048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uno  </a:t>
            </a:r>
            <a:endParaRPr lang="en-US" dirty="0"/>
          </a:p>
        </p:txBody>
      </p:sp>
      <p:sp>
        <p:nvSpPr>
          <p:cNvPr id="3" name="Content Placeholder 2"/>
          <p:cNvSpPr>
            <a:spLocks noGrp="1"/>
          </p:cNvSpPr>
          <p:nvPr>
            <p:ph idx="1"/>
          </p:nvPr>
        </p:nvSpPr>
        <p:spPr/>
        <p:txBody>
          <a:bodyPr/>
          <a:lstStyle/>
          <a:p>
            <a:pPr marL="0" indent="0">
              <a:buNone/>
            </a:pPr>
            <a:r>
              <a:rPr lang="en-US" dirty="0"/>
              <a:t>The Arduino Uno is an open-source </a:t>
            </a:r>
            <a:r>
              <a:rPr lang="en-US" dirty="0" smtClean="0"/>
              <a:t>.The </a:t>
            </a:r>
            <a:r>
              <a:rPr lang="en-US" dirty="0"/>
              <a:t>board is equipped with sets of digital and </a:t>
            </a:r>
          </a:p>
          <a:p>
            <a:pPr marL="0" indent="0">
              <a:buNone/>
            </a:pPr>
            <a:r>
              <a:rPr lang="en-US" dirty="0"/>
              <a:t>Analog input/output (I/O) pins that may be interfaced to various expansion boards (shields) and other </a:t>
            </a:r>
          </a:p>
          <a:p>
            <a:pPr marL="0" indent="0">
              <a:buNone/>
            </a:pPr>
            <a:r>
              <a:rPr lang="en-US" dirty="0" smtClean="0"/>
              <a:t>Circuits. </a:t>
            </a:r>
            <a:r>
              <a:rPr lang="en-US" dirty="0"/>
              <a:t>The board has 14 digital I/O pins </a:t>
            </a:r>
            <a:r>
              <a:rPr lang="en-US" dirty="0" smtClean="0"/>
              <a:t>programmable </a:t>
            </a:r>
            <a:r>
              <a:rPr lang="en-US" dirty="0"/>
              <a:t>with the Arduino </a:t>
            </a:r>
            <a:r>
              <a:rPr lang="en-US" dirty="0" smtClean="0"/>
              <a:t>IDE. In my project I</a:t>
            </a:r>
            <a:r>
              <a:rPr lang="en-US" dirty="0"/>
              <a:t> </a:t>
            </a:r>
            <a:r>
              <a:rPr lang="en-US" dirty="0" smtClean="0"/>
              <a:t>used pins </a:t>
            </a:r>
            <a:r>
              <a:rPr lang="en-US" u="sng" dirty="0" smtClean="0"/>
              <a:t>10,11,12,13</a:t>
            </a:r>
            <a:r>
              <a:rPr lang="en-US" dirty="0" smtClean="0"/>
              <a:t> </a:t>
            </a:r>
            <a:endParaRPr lang="en-US" dirty="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111" y="4857714"/>
            <a:ext cx="766301" cy="766301"/>
          </a:xfrm>
          <a:prstGeom prst="rect">
            <a:avLst/>
          </a:prstGeom>
        </p:spPr>
      </p:pic>
    </p:spTree>
    <p:extLst>
      <p:ext uri="{BB962C8B-B14F-4D97-AF65-F5344CB8AC3E}">
        <p14:creationId xmlns:p14="http://schemas.microsoft.com/office/powerpoint/2010/main" val="184621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HC-05 Bluetooth Module</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HC-05 is a Bluetooth module which is designed for wireless communication. </a:t>
            </a:r>
            <a:r>
              <a:rPr lang="en-US" dirty="0" smtClean="0"/>
              <a:t>It </a:t>
            </a:r>
            <a:r>
              <a:rPr lang="en-US" dirty="0"/>
              <a:t>has range up to &lt;100m which </a:t>
            </a:r>
          </a:p>
          <a:p>
            <a:pPr marL="0" indent="0">
              <a:buNone/>
            </a:pPr>
            <a:r>
              <a:rPr lang="en-US" dirty="0" smtClean="0"/>
              <a:t>It uses frequency-hopping </a:t>
            </a:r>
            <a:r>
              <a:rPr lang="en-US" dirty="0"/>
              <a:t>spread spectrum (FHSS) radio technology to send data over air. It uses serial </a:t>
            </a:r>
            <a:r>
              <a:rPr lang="en-US" dirty="0" smtClean="0"/>
              <a:t>communication </a:t>
            </a:r>
            <a:r>
              <a:rPr lang="en-US" dirty="0"/>
              <a:t>to communicate with devices. It communicates with microcontroller using serial port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407" y="4619579"/>
            <a:ext cx="692650" cy="692650"/>
          </a:xfrm>
          <a:prstGeom prst="rect">
            <a:avLst/>
          </a:prstGeom>
        </p:spPr>
      </p:pic>
    </p:spTree>
    <p:extLst>
      <p:ext uri="{BB962C8B-B14F-4D97-AF65-F5344CB8AC3E}">
        <p14:creationId xmlns:p14="http://schemas.microsoft.com/office/powerpoint/2010/main" val="315314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Motor Driver Module L298N</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This L298N Based Motor Driver Module is a high power motor driver perfect for driving DC </a:t>
            </a:r>
            <a:r>
              <a:rPr lang="en-US" dirty="0" smtClean="0"/>
              <a:t>Motors. </a:t>
            </a:r>
            <a:r>
              <a:rPr lang="en-US" dirty="0"/>
              <a:t>It uses the popular L298 motor driver IC and has the onboard 5V regulator which it can supply </a:t>
            </a:r>
            <a:r>
              <a:rPr lang="en-US" dirty="0" smtClean="0"/>
              <a:t>to </a:t>
            </a:r>
            <a:r>
              <a:rPr lang="en-US" dirty="0"/>
              <a:t>an external circuit. It can control up to 4 DC motors, or 2 DC motors with directional and speed </a:t>
            </a:r>
            <a:r>
              <a:rPr lang="en-US" dirty="0" smtClean="0"/>
              <a:t>control This </a:t>
            </a:r>
            <a:r>
              <a:rPr lang="en-US" dirty="0"/>
              <a:t>motor driver is perfect for robotics and mechatronics projects and perfect for controlling motors from </a:t>
            </a:r>
            <a:r>
              <a:rPr lang="en-US" dirty="0" smtClean="0"/>
              <a:t>microcontrollers</a:t>
            </a:r>
            <a:r>
              <a:rPr lang="en-US" dirty="0"/>
              <a:t>, switches, relays, etc. </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571" t="13715" r="37429" b="21777"/>
          <a:stretch/>
        </p:blipFill>
        <p:spPr>
          <a:xfrm>
            <a:off x="7175865" y="4417663"/>
            <a:ext cx="768960" cy="6889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0430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Micromors and Grippy Wheels</a:t>
            </a:r>
          </a:p>
        </p:txBody>
      </p:sp>
      <p:sp>
        <p:nvSpPr>
          <p:cNvPr id="3" name="Content Placeholder 2"/>
          <p:cNvSpPr>
            <a:spLocks noGrp="1"/>
          </p:cNvSpPr>
          <p:nvPr>
            <p:ph idx="1"/>
          </p:nvPr>
        </p:nvSpPr>
        <p:spPr/>
        <p:txBody>
          <a:bodyPr/>
          <a:lstStyle/>
          <a:p>
            <a:pPr marL="0" indent="0">
              <a:buNone/>
            </a:pPr>
            <a:r>
              <a:rPr lang="en-US" dirty="0"/>
              <a:t>Four </a:t>
            </a:r>
            <a:r>
              <a:rPr lang="en-US" dirty="0" smtClean="0"/>
              <a:t>wheeled</a:t>
            </a:r>
            <a:endParaRPr lang="en-US" dirty="0"/>
          </a:p>
          <a:p>
            <a:pPr marL="0" indent="0">
              <a:buNone/>
            </a:pPr>
            <a:r>
              <a:rPr lang="en-US" dirty="0"/>
              <a:t>have </a:t>
            </a:r>
            <a:r>
              <a:rPr lang="en-US" dirty="0" smtClean="0"/>
              <a:t>four </a:t>
            </a:r>
            <a:r>
              <a:rPr lang="en-US" dirty="0"/>
              <a:t>drive motors and use skid steering.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7586" y="4831715"/>
            <a:ext cx="809592" cy="809592"/>
          </a:xfrm>
          <a:prstGeom prst="rect">
            <a:avLst/>
          </a:prstGeom>
        </p:spPr>
      </p:pic>
    </p:spTree>
    <p:extLst>
      <p:ext uri="{BB962C8B-B14F-4D97-AF65-F5344CB8AC3E}">
        <p14:creationId xmlns:p14="http://schemas.microsoft.com/office/powerpoint/2010/main" val="205805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Jumper Wires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A jump wire is an electrical wire or group of them in a cable with a connector or pin at each end. Wires are used </a:t>
            </a:r>
            <a:r>
              <a:rPr lang="en-US" dirty="0" smtClean="0"/>
              <a:t>to </a:t>
            </a:r>
            <a:r>
              <a:rPr lang="en-US" dirty="0"/>
              <a:t>connect components to each other on the breadboard or other prototype, internally or with other equipment or </a:t>
            </a:r>
            <a:r>
              <a:rPr lang="en-US" dirty="0" smtClean="0"/>
              <a:t>components</a:t>
            </a:r>
            <a:r>
              <a:rPr lang="en-US" dirty="0"/>
              <a:t>, without soldering. Wire connectors could be male or female.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168" y="4626669"/>
            <a:ext cx="685559" cy="685559"/>
          </a:xfrm>
          <a:prstGeom prst="rect">
            <a:avLst/>
          </a:prstGeom>
        </p:spPr>
      </p:pic>
    </p:spTree>
    <p:extLst>
      <p:ext uri="{BB962C8B-B14F-4D97-AF65-F5344CB8AC3E}">
        <p14:creationId xmlns:p14="http://schemas.microsoft.com/office/powerpoint/2010/main" val="4006512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sp>
        <p:nvSpPr>
          <p:cNvPr id="3" name="Content Placeholder 2"/>
          <p:cNvSpPr>
            <a:spLocks noGrp="1"/>
          </p:cNvSpPr>
          <p:nvPr>
            <p:ph idx="1"/>
          </p:nvPr>
        </p:nvSpPr>
        <p:spPr>
          <a:xfrm>
            <a:off x="170407" y="418010"/>
            <a:ext cx="5768839" cy="4249783"/>
          </a:xfrm>
        </p:spPr>
        <p:txBody>
          <a:bodyPr>
            <a:normAutofit fontScale="85000" lnSpcReduction="10000"/>
          </a:bodyPr>
          <a:lstStyle/>
          <a:p>
            <a:r>
              <a:rPr lang="en-US" dirty="0"/>
              <a:t>Here the whole system is divided into four principle blocks Bluetooth block, microcontroller block, and motor driver block and the battery pack block </a:t>
            </a:r>
            <a:endParaRPr lang="en-US" dirty="0" smtClean="0"/>
          </a:p>
          <a:p>
            <a:r>
              <a:rPr lang="en-US" dirty="0" smtClean="0"/>
              <a:t>The </a:t>
            </a:r>
            <a:r>
              <a:rPr lang="en-US" dirty="0"/>
              <a:t>Bluetooth block comprises of the Bluetooth module present in the mobile phone used along with the Bluetooth module used in the car. The mobile phone consists of an application that provides an interface to send ASCII characters via Bluetooth which is then received by the Bluetooth module on the </a:t>
            </a:r>
            <a:r>
              <a:rPr lang="en-US" dirty="0" smtClean="0"/>
              <a:t>car</a:t>
            </a:r>
          </a:p>
          <a:p>
            <a:r>
              <a:rPr lang="en-US" dirty="0" smtClean="0"/>
              <a:t> </a:t>
            </a:r>
            <a:r>
              <a:rPr lang="en-US" dirty="0"/>
              <a:t>The microcontroller then receives the data from the Bluetooth module and then manipulates the data received into series of digital outputs which run the motor driver section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39" y="763480"/>
            <a:ext cx="5355771" cy="2800724"/>
          </a:xfrm>
          <a:prstGeom prst="rect">
            <a:avLst/>
          </a:prstGeom>
        </p:spPr>
      </p:pic>
    </p:spTree>
    <p:extLst>
      <p:ext uri="{BB962C8B-B14F-4D97-AF65-F5344CB8AC3E}">
        <p14:creationId xmlns:p14="http://schemas.microsoft.com/office/powerpoint/2010/main" val="83609506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B414F3-C833-4395-8C69-0E806C518171}">
  <ds:schemaRefs>
    <ds:schemaRef ds:uri="http://purl.org/dc/terms/"/>
    <ds:schemaRef ds:uri="http://schemas.openxmlformats.org/package/2006/metadata/core-properties"/>
    <ds:schemaRef ds:uri="http://www.w3.org/XML/1998/namespace"/>
    <ds:schemaRef ds:uri="http://schemas.microsoft.com/office/2006/metadata/properties"/>
    <ds:schemaRef ds:uri="http://schemas.microsoft.com/office/2006/documentManagement/types"/>
    <ds:schemaRef ds:uri="http://purl.org/dc/elements/1.1/"/>
    <ds:schemaRef ds:uri="16c05727-aa75-4e4a-9b5f-8a80a1165891"/>
    <ds:schemaRef ds:uri="71af3243-3dd4-4a8d-8c0d-dd76da1f02a5"/>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FDEB4C-941C-4EBE-9462-062D8A0AD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 design</Template>
  <TotalTime>0</TotalTime>
  <Words>966</Words>
  <Application>Microsoft Office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Slice</vt:lpstr>
      <vt:lpstr>Bluetooth Controlled RC Car</vt:lpstr>
      <vt:lpstr>Introduction</vt:lpstr>
      <vt:lpstr>Hardware Components</vt:lpstr>
      <vt:lpstr>Arduino uno  </vt:lpstr>
      <vt:lpstr>HC-05 Bluetooth Module </vt:lpstr>
      <vt:lpstr>Motor Driver Module L298N  </vt:lpstr>
      <vt:lpstr>Micromors and Grippy Wheels</vt:lpstr>
      <vt:lpstr>Jumper Wires  </vt:lpstr>
      <vt:lpstr>Block Diagram</vt:lpstr>
      <vt:lpstr>Software Description </vt:lpstr>
      <vt:lpstr>How the operation works ?</vt:lpstr>
      <vt:lpstr>Screenshots from the android application </vt:lpstr>
      <vt:lpstr>Screenshots from the android application </vt:lpstr>
      <vt:lpstr>Screenshots from the android application </vt:lpstr>
      <vt:lpstr>Screenshots from the android application </vt:lpstr>
      <vt:lpstr>conclusion</vt:lpstr>
      <vt:lpstr>Source Codes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2021-05-24T22:02:35Z</dcterms:created>
  <dcterms:modified xsi:type="dcterms:W3CDTF">2021-05-25T16:36:48Z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